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6858000" cx="12192000"/>
  <p:notesSz cx="6858000" cy="9144000"/>
  <p:embeddedFontLst>
    <p:embeddedFont>
      <p:font typeface="Libre Franklin"/>
      <p:regular r:id="rId27"/>
      <p:bold r:id="rId28"/>
      <p:italic r:id="rId29"/>
      <p:boldItalic r:id="rId30"/>
    </p:embeddedFont>
    <p:embeddedFont>
      <p:font typeface="Libre Franklin Medium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jZaianndGgo3gIS8o5z5fzalu/E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E98FD93-D415-4259-A146-D74D6C172732}">
  <a:tblStyle styleId="{3E98FD93-D415-4259-A146-D74D6C1727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LibreFranklin-bold.fntdata"/><Relationship Id="rId27" Type="http://schemas.openxmlformats.org/officeDocument/2006/relationships/font" Target="fonts/LibreFrankl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Medium-regular.fntdata"/><Relationship Id="rId30" Type="http://schemas.openxmlformats.org/officeDocument/2006/relationships/font" Target="fonts/LibreFranklin-boldItalic.fntdata"/><Relationship Id="rId11" Type="http://schemas.openxmlformats.org/officeDocument/2006/relationships/slide" Target="slides/slide6.xml"/><Relationship Id="rId33" Type="http://schemas.openxmlformats.org/officeDocument/2006/relationships/font" Target="fonts/LibreFranklinMedium-italic.fntdata"/><Relationship Id="rId10" Type="http://schemas.openxmlformats.org/officeDocument/2006/relationships/slide" Target="slides/slide5.xml"/><Relationship Id="rId32" Type="http://schemas.openxmlformats.org/officeDocument/2006/relationships/font" Target="fonts/LibreFranklinMedium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LibreFranklinMedium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Greetings &amp; 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FUN AND COLOR</a:t>
            </a:r>
            <a:endParaRPr/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5b04c64f5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134" name="Google Shape;134;g65b04c64f5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5b04c64f5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team becomes a blocker for every issue</a:t>
            </a:r>
            <a:endParaRPr/>
          </a:p>
        </p:txBody>
      </p:sp>
      <p:sp>
        <p:nvSpPr>
          <p:cNvPr id="140" name="Google Shape;140;g65b04c64f5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5878330a2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graph</a:t>
            </a:r>
            <a:endParaRPr/>
          </a:p>
        </p:txBody>
      </p:sp>
      <p:sp>
        <p:nvSpPr>
          <p:cNvPr id="146" name="Google Shape;146;g65878330a2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878330a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Today I’m going to share a simple method we used here in Soluto that allows developers to spot production issues as early as possible and greatly reduce frustration when developing new features.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system also allowed for a few unexpected bonuses which I will share with you once the building blocks have been properly understood.</a:t>
            </a:r>
            <a:endParaRPr/>
          </a:p>
        </p:txBody>
      </p:sp>
      <p:sp>
        <p:nvSpPr>
          <p:cNvPr id="152" name="Google Shape;152;g65878330a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5b2fbb5af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Architecture slide</a:t>
            </a:r>
            <a:endParaRPr/>
          </a:p>
        </p:txBody>
      </p:sp>
      <p:sp>
        <p:nvSpPr>
          <p:cNvPr id="160" name="Google Shape;160;g65b2fbb5af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5878330a2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166" name="Google Shape;166;g65878330a2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878330a2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following points of contact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 repo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Twitter handle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Slack chanel ADDO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Slideshare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65878330a2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72de99cc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178" name="Google Shape;178;g6572de99cc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5cc99076f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184" name="Google Shape;184;g65cc99076f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cc99076f_1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cc99076f_1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65cc99076f_1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5cc99076f_1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5cc99076f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65cc99076f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5cc99076f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5cc99076f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65cc99076f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5b9f6e9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205" name="Google Shape;205;g65b9f6e98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07bdc06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707bdc06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878330a2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Discussing the defintion of production platforms, the value they hold and the problems they introduce into the development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 case study of Soluto’s journey adopting a modern production platform - in our case Kubernetes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How we solved the issues we discovered during this time, and made the transition to kubernetes smoother and more fit for future changes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More benefits that we picked up by embracing this method</a:t>
            </a:r>
            <a:endParaRPr/>
          </a:p>
        </p:txBody>
      </p:sp>
      <p:sp>
        <p:nvSpPr>
          <p:cNvPr id="98" name="Google Shape;98;g65878330a2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lot of companies are building platforms for developers to allow them to ship code faster.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Platforms such as kubernetes come with the promise of abstracting away a lot of the concerns of deploying and maintaining our apps in production.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Done right, these tools can allow developers to ship their code much faster, and worry less about how changes done locally will behave when deployed to the platform.</a:t>
            </a:r>
            <a:endParaRPr/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5b9f6e981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lot of companies are building platforms for developers to allow them to ship code faster.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Platforms such as kubernetes come with the promise of abstracting away a lot of the concerns of deploying and maintaining our apps in production.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Done right, these tools can allow developers to ship their code much faster, and worry less about how changes done locally will behave when deployed to the platform.</a:t>
            </a:r>
            <a:endParaRPr/>
          </a:p>
        </p:txBody>
      </p:sp>
      <p:sp>
        <p:nvSpPr>
          <p:cNvPr id="110" name="Google Shape;110;g65b9f6e981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5b9f6e98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Reality, however, tells a different story.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PUT PICTURE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ALSO - Describe a few real world pain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65b9f6e98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5b04c64f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Briefly cover each part of the slide show</a:t>
            </a:r>
            <a:endParaRPr/>
          </a:p>
        </p:txBody>
      </p:sp>
      <p:sp>
        <p:nvSpPr>
          <p:cNvPr id="122" name="Google Shape;122;g65b04c64f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b04c64f5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But only if it’s easy to use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Developers were spending a lot of time getting used to the platform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In an agile culture, this pushes people to use familiar solutions instead of spending time on adapting to novel solutions</a:t>
            </a:r>
            <a:endParaRPr/>
          </a:p>
        </p:txBody>
      </p:sp>
      <p:sp>
        <p:nvSpPr>
          <p:cNvPr id="128" name="Google Shape;128;g65b04c64f5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Keynote">
  <p:cSld name="Title Slide_Keynot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" name="Google Shape;15;p13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4252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3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0" y="0"/>
            <a:ext cx="12230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3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" name="Google Shape;19;p13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" name="Google Shape;20;p13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-Motif_speakers">
  <p:cSld name="Blank-Motif_speaker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2"/>
          <p:cNvPicPr preferRelativeResize="0"/>
          <p:nvPr/>
        </p:nvPicPr>
        <p:blipFill rotWithShape="1">
          <a:blip r:embed="rId2">
            <a:alphaModFix/>
          </a:blip>
          <a:srcRect b="49708" l="3337" r="7654" t="0"/>
          <a:stretch/>
        </p:blipFill>
        <p:spPr>
          <a:xfrm>
            <a:off x="4906926" y="5997500"/>
            <a:ext cx="7285071" cy="8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_speakers">
  <p:cSld name="Content_speaker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3"/>
          <p:cNvPicPr preferRelativeResize="0"/>
          <p:nvPr/>
        </p:nvPicPr>
        <p:blipFill rotWithShape="1">
          <a:blip r:embed="rId2">
            <a:alphaModFix/>
          </a:blip>
          <a:srcRect b="51314" l="24900" r="8996" t="0"/>
          <a:stretch/>
        </p:blipFill>
        <p:spPr>
          <a:xfrm>
            <a:off x="-2" y="5920394"/>
            <a:ext cx="6095999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CI/CD">
  <p:cSld name="1_Title Slide_CI/CD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/>
          <p:nvPr/>
        </p:nvSpPr>
        <p:spPr>
          <a:xfrm>
            <a:off x="-67734" y="0"/>
            <a:ext cx="12259800" cy="6858000"/>
          </a:xfrm>
          <a:prstGeom prst="rect">
            <a:avLst/>
          </a:prstGeom>
          <a:gradFill>
            <a:gsLst>
              <a:gs pos="0">
                <a:srgbClr val="B0500F"/>
              </a:gs>
              <a:gs pos="18000">
                <a:srgbClr val="ED8037"/>
              </a:gs>
              <a:gs pos="100000">
                <a:srgbClr val="F2913C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5759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-62152" y="0"/>
            <a:ext cx="122300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4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14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7" name="Google Shape;27;p14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28" name="Google Shape;2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_Slide_Site_Reliability_Engineering">
  <p:cSld name="1_Title_Slide_Site_Reliability_Engineering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B887CF"/>
              </a:gs>
              <a:gs pos="99000">
                <a:srgbClr val="EECAFD"/>
              </a:gs>
              <a:gs pos="100000">
                <a:srgbClr val="EECAFD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" name="Google Shape;31;p15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4252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15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0" y="0"/>
            <a:ext cx="12230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15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5" name="Google Shape;35;p15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6" name="Google Shape;36;p15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_Slide_Cloud_Native_Infrastructure">
  <p:cSld name="2_Title_Slide_Cloud_Native_Infrastructur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D6D6FF"/>
              </a:gs>
              <a:gs pos="99000">
                <a:srgbClr val="B7CFFE"/>
              </a:gs>
              <a:gs pos="100000">
                <a:srgbClr val="B7CFFE"/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9" name="Google Shape;39;p16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4252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16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0" y="21268"/>
            <a:ext cx="12230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4" name="Google Shape;44;p16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Cultural_Transformations">
  <p:cSld name="1_Title Slide_Cultural_Transformatio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F57377"/>
              </a:gs>
              <a:gs pos="3000">
                <a:srgbClr val="F57377"/>
              </a:gs>
              <a:gs pos="99000">
                <a:srgbClr val="F28180"/>
              </a:gs>
              <a:gs pos="100000">
                <a:srgbClr val="F28180"/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7" name="Google Shape;47;p17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4252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7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0" y="-1488"/>
            <a:ext cx="122300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7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0" name="Google Shape;50;p17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1" name="Google Shape;51;p17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52" name="Google Shape;5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DevSecOps">
  <p:cSld name="1_Title Slide_DevSecOp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  <a:gs pos="100000">
                <a:srgbClr val="A0DD81"/>
              </a:gs>
            </a:gsLst>
            <a:lin ang="12000143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5" name="Google Shape;55;p18"/>
          <p:cNvPicPr preferRelativeResize="0"/>
          <p:nvPr/>
        </p:nvPicPr>
        <p:blipFill rotWithShape="1">
          <a:blip r:embed="rId2">
            <a:alphaModFix/>
          </a:blip>
          <a:srcRect b="23558" l="0" r="25451" t="9645"/>
          <a:stretch/>
        </p:blipFill>
        <p:spPr>
          <a:xfrm>
            <a:off x="4664252" y="0"/>
            <a:ext cx="752774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8"/>
          <p:cNvPicPr preferRelativeResize="0"/>
          <p:nvPr/>
        </p:nvPicPr>
        <p:blipFill rotWithShape="1">
          <a:blip r:embed="rId3">
            <a:alphaModFix amt="5000"/>
          </a:blip>
          <a:srcRect b="0" l="0" r="0" t="25233"/>
          <a:stretch/>
        </p:blipFill>
        <p:spPr>
          <a:xfrm>
            <a:off x="0" y="0"/>
            <a:ext cx="122300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0" name="Google Shape;60;p18"/>
          <p:cNvSpPr txBox="1"/>
          <p:nvPr/>
        </p:nvSpPr>
        <p:spPr>
          <a:xfrm>
            <a:off x="500063" y="2733939"/>
            <a:ext cx="288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_mic">
  <p:cSld name="Content_mic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11633" y="1739705"/>
            <a:ext cx="89565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1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3" name="Google Shape;6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48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9"/>
          <p:cNvPicPr preferRelativeResize="0"/>
          <p:nvPr/>
        </p:nvPicPr>
        <p:blipFill rotWithShape="1">
          <a:blip r:embed="rId3">
            <a:alphaModFix/>
          </a:blip>
          <a:srcRect b="0" l="33871" r="0" t="0"/>
          <a:stretch/>
        </p:blipFill>
        <p:spPr>
          <a:xfrm>
            <a:off x="0" y="5472765"/>
            <a:ext cx="5443117" cy="13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_mic">
  <p:cSld name="1_Content_mic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idx="1" type="body"/>
          </p:nvPr>
        </p:nvSpPr>
        <p:spPr>
          <a:xfrm>
            <a:off x="1178433" y="2485532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7" name="Google Shape;67;p20"/>
          <p:cNvSpPr txBox="1"/>
          <p:nvPr>
            <p:ph type="title"/>
          </p:nvPr>
        </p:nvSpPr>
        <p:spPr>
          <a:xfrm>
            <a:off x="1178433" y="989160"/>
            <a:ext cx="93399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1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68" name="Google Shape;6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48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0"/>
          <p:cNvPicPr preferRelativeResize="0"/>
          <p:nvPr/>
        </p:nvPicPr>
        <p:blipFill rotWithShape="1">
          <a:blip r:embed="rId3">
            <a:alphaModFix/>
          </a:blip>
          <a:srcRect b="48135" l="3016" r="18224" t="0"/>
          <a:stretch/>
        </p:blipFill>
        <p:spPr>
          <a:xfrm>
            <a:off x="5753094" y="5992828"/>
            <a:ext cx="6438905" cy="8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0"/>
          <p:cNvPicPr preferRelativeResize="0"/>
          <p:nvPr/>
        </p:nvPicPr>
        <p:blipFill rotWithShape="1">
          <a:blip r:embed="rId4">
            <a:alphaModFix/>
          </a:blip>
          <a:srcRect b="0" l="0" r="34874" t="43867"/>
          <a:stretch/>
        </p:blipFill>
        <p:spPr>
          <a:xfrm>
            <a:off x="12623945" y="541544"/>
            <a:ext cx="2758215" cy="225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-Motif_mic">
  <p:cSld name="Blank-Motif_mic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1"/>
          <p:cNvPicPr preferRelativeResize="0"/>
          <p:nvPr/>
        </p:nvPicPr>
        <p:blipFill rotWithShape="1">
          <a:blip r:embed="rId2">
            <a:alphaModFix/>
          </a:blip>
          <a:srcRect b="47995" l="26074" r="3318" t="0"/>
          <a:stretch/>
        </p:blipFill>
        <p:spPr>
          <a:xfrm>
            <a:off x="1" y="5936315"/>
            <a:ext cx="6095999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0"/>
            <a:ext cx="12192000" cy="903600"/>
          </a:xfrm>
          <a:prstGeom prst="rect">
            <a:avLst/>
          </a:prstGeom>
          <a:gradFill>
            <a:gsLst>
              <a:gs pos="0">
                <a:srgbClr val="3F2464"/>
              </a:gs>
              <a:gs pos="48000">
                <a:srgbClr val="3F2464"/>
              </a:gs>
              <a:gs pos="86000">
                <a:srgbClr val="A41E8F"/>
              </a:gs>
              <a:gs pos="99000">
                <a:srgbClr val="FD5632"/>
              </a:gs>
              <a:gs pos="100000">
                <a:srgbClr val="FD5632"/>
              </a:gs>
            </a:gsLst>
            <a:lin ang="215993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Google Shape;11;p12"/>
          <p:cNvPicPr preferRelativeResize="0"/>
          <p:nvPr/>
        </p:nvPicPr>
        <p:blipFill rotWithShape="1">
          <a:blip r:embed="rId1">
            <a:alphaModFix amt="5000"/>
          </a:blip>
          <a:srcRect b="64721" l="309" r="0" t="25428"/>
          <a:stretch/>
        </p:blipFill>
        <p:spPr>
          <a:xfrm>
            <a:off x="0" y="0"/>
            <a:ext cx="12192001" cy="90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48" cy="4715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Soluto-Private/staging-environments-example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hyperlink" Target="https://unsplash.com/@safesolvent?utm_source=unsplash&amp;utm_medium=referral&amp;utm_content=creditCopyText" TargetMode="External"/><Relationship Id="rId5" Type="http://schemas.openxmlformats.org/officeDocument/2006/relationships/hyperlink" Target="https://unsplash.com/s/photos/platform?utm_source=unsplash&amp;utm_medium=referral&amp;utm_content=creditCopyTex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unsplash.com/@markusspiske" TargetMode="External"/><Relationship Id="rId4" Type="http://schemas.openxmlformats.org/officeDocument/2006/relationships/hyperlink" Target="https://unsplash.com/photos/cUhssb9roaU" TargetMode="External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www.flickr.com/photos/66252478@N02/6881256901" TargetMode="External"/><Relationship Id="rId5" Type="http://schemas.openxmlformats.org/officeDocument/2006/relationships/hyperlink" Target="https://www.flickr.com/people/66252478@N02/" TargetMode="External"/><Relationship Id="rId6" Type="http://schemas.openxmlformats.org/officeDocument/2006/relationships/hyperlink" Target="https://creativecommons.org/licenses/by/2.0/?ref=ccsearch&amp;atype=ri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Yaron Idan</a:t>
            </a:r>
            <a:endParaRPr/>
          </a:p>
        </p:txBody>
      </p:sp>
      <p:sp>
        <p:nvSpPr>
          <p:cNvPr id="82" name="Google Shape;82;p2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US"/>
              <a:t>Everybody Gets a Staging Environment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5b04c64f5_1_10"/>
          <p:cNvSpPr txBox="1"/>
          <p:nvPr>
            <p:ph idx="1" type="body"/>
          </p:nvPr>
        </p:nvSpPr>
        <p:spPr>
          <a:xfrm>
            <a:off x="1178433" y="17958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First step - automating the entire process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Creating a template for reference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What could possibly go wrong?</a:t>
            </a:r>
            <a:endParaRPr/>
          </a:p>
        </p:txBody>
      </p:sp>
      <p:sp>
        <p:nvSpPr>
          <p:cNvPr id="137" name="Google Shape;137;g65b04c64f5_1_1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Automation! Automation!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t/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b04c64f5_1_15"/>
          <p:cNvSpPr txBox="1"/>
          <p:nvPr>
            <p:ph idx="1" type="body"/>
          </p:nvPr>
        </p:nvSpPr>
        <p:spPr>
          <a:xfrm>
            <a:off x="1178423" y="1795800"/>
            <a:ext cx="100569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Monitoring abstracted by the platform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Secrets for production are not the same as local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Resources are defined differently</a:t>
            </a:r>
            <a:endParaRPr/>
          </a:p>
        </p:txBody>
      </p:sp>
      <p:sp>
        <p:nvSpPr>
          <p:cNvPr id="143" name="Google Shape;143;g65b04c64f5_1_15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Problems keep popping up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t/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5878330a2_0_15"/>
          <p:cNvSpPr txBox="1"/>
          <p:nvPr>
            <p:ph idx="1" type="body"/>
          </p:nvPr>
        </p:nvSpPr>
        <p:spPr>
          <a:xfrm>
            <a:off x="1178425" y="1795800"/>
            <a:ext cx="103926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Deploy the feature branch to production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Empower developers and provide sense of security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Accelerate development cycles and platform adoption</a:t>
            </a:r>
            <a:endParaRPr/>
          </a:p>
        </p:txBody>
      </p:sp>
      <p:sp>
        <p:nvSpPr>
          <p:cNvPr id="149" name="Google Shape;149;g65878330a2_0_15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How can we solve this?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878330a2_0_0"/>
          <p:cNvSpPr txBox="1"/>
          <p:nvPr>
            <p:ph idx="1" type="body"/>
          </p:nvPr>
        </p:nvSpPr>
        <p:spPr>
          <a:xfrm>
            <a:off x="1178433" y="2485532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g65878330a2_0_0"/>
          <p:cNvPicPr preferRelativeResize="0"/>
          <p:nvPr/>
        </p:nvPicPr>
        <p:blipFill rotWithShape="1">
          <a:blip r:embed="rId3">
            <a:alphaModFix/>
          </a:blip>
          <a:srcRect b="0" l="-16487" r="-16473" t="0"/>
          <a:stretch/>
        </p:blipFill>
        <p:spPr>
          <a:xfrm>
            <a:off x="762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65878330a2_0_0"/>
          <p:cNvSpPr/>
          <p:nvPr/>
        </p:nvSpPr>
        <p:spPr>
          <a:xfrm>
            <a:off x="0" y="-19025"/>
            <a:ext cx="1655100" cy="69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5878330a2_0_0"/>
          <p:cNvSpPr/>
          <p:nvPr/>
        </p:nvSpPr>
        <p:spPr>
          <a:xfrm>
            <a:off x="10729525" y="-38100"/>
            <a:ext cx="1655100" cy="69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b2fbb5af_0_18"/>
          <p:cNvSpPr txBox="1"/>
          <p:nvPr>
            <p:ph idx="1" type="body"/>
          </p:nvPr>
        </p:nvSpPr>
        <p:spPr>
          <a:xfrm>
            <a:off x="1958258" y="14910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65b2fbb5af_0_18"/>
          <p:cNvSpPr/>
          <p:nvPr/>
        </p:nvSpPr>
        <p:spPr>
          <a:xfrm>
            <a:off x="1555143" y="2819400"/>
            <a:ext cx="9082407" cy="121965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DEMO TIME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5878330a2_0_20"/>
          <p:cNvSpPr txBox="1"/>
          <p:nvPr>
            <p:ph idx="1" type="body"/>
          </p:nvPr>
        </p:nvSpPr>
        <p:spPr>
          <a:xfrm>
            <a:off x="1178433" y="17958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Ensures fitness for deployment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Eases performance testing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Sharing results with stakeholders earlier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Deploying the entire micro service ecosystem</a:t>
            </a:r>
            <a:endParaRPr/>
          </a:p>
        </p:txBody>
      </p:sp>
      <p:sp>
        <p:nvSpPr>
          <p:cNvPr id="169" name="Google Shape;169;g65878330a2_0_2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Benefits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5878330a2_0_25"/>
          <p:cNvSpPr txBox="1"/>
          <p:nvPr>
            <p:ph idx="1" type="body"/>
          </p:nvPr>
        </p:nvSpPr>
        <p:spPr>
          <a:xfrm>
            <a:off x="1178424" y="1795800"/>
            <a:ext cx="94914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Github (VCS)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Docker (Configuration as Code)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CodeFresh (CI)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Helm (CD)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Kubernetes (production platform)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65878330a2_0_25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Implementation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572de99cc_0_10"/>
          <p:cNvSpPr txBox="1"/>
          <p:nvPr>
            <p:ph idx="1" type="body"/>
          </p:nvPr>
        </p:nvSpPr>
        <p:spPr>
          <a:xfrm>
            <a:off x="1178433" y="17958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Codefresh &amp; Cloudposse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Everyone at Soluto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6572de99cc_0_1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Thanks!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65cc99076f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7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5cc99076f_1_18"/>
          <p:cNvSpPr txBox="1"/>
          <p:nvPr>
            <p:ph idx="1" type="body"/>
          </p:nvPr>
        </p:nvSpPr>
        <p:spPr>
          <a:xfrm>
            <a:off x="1178433" y="2485532"/>
            <a:ext cx="8275500" cy="387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5cc99076f_1_18"/>
          <p:cNvSpPr txBox="1"/>
          <p:nvPr>
            <p:ph type="title"/>
          </p:nvPr>
        </p:nvSpPr>
        <p:spPr>
          <a:xfrm>
            <a:off x="1178433" y="989160"/>
            <a:ext cx="9339900" cy="111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g65cc99076f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cc99076f_1_34"/>
          <p:cNvSpPr txBox="1"/>
          <p:nvPr>
            <p:ph idx="1" type="body"/>
          </p:nvPr>
        </p:nvSpPr>
        <p:spPr>
          <a:xfrm>
            <a:off x="500063" y="3173059"/>
            <a:ext cx="5384700" cy="50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65cc99076f_1_34"/>
          <p:cNvSpPr txBox="1"/>
          <p:nvPr>
            <p:ph idx="2" type="body"/>
          </p:nvPr>
        </p:nvSpPr>
        <p:spPr>
          <a:xfrm>
            <a:off x="500064" y="3681966"/>
            <a:ext cx="5029200" cy="28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cc99076f_1_25"/>
          <p:cNvSpPr txBox="1"/>
          <p:nvPr>
            <p:ph idx="1" type="body"/>
          </p:nvPr>
        </p:nvSpPr>
        <p:spPr>
          <a:xfrm>
            <a:off x="1178433" y="2485532"/>
            <a:ext cx="8275500" cy="387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65cc99076f_1_25"/>
          <p:cNvSpPr txBox="1"/>
          <p:nvPr>
            <p:ph type="title"/>
          </p:nvPr>
        </p:nvSpPr>
        <p:spPr>
          <a:xfrm>
            <a:off x="1178433" y="989160"/>
            <a:ext cx="9339900" cy="111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g65cc99076f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609600"/>
            <a:ext cx="12191997" cy="750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b9f6e981_0_0"/>
          <p:cNvSpPr txBox="1"/>
          <p:nvPr>
            <p:ph idx="1" type="body"/>
          </p:nvPr>
        </p:nvSpPr>
        <p:spPr>
          <a:xfrm>
            <a:off x="1178433" y="17958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@yaronidan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yaron-idan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 u="sng">
                <a:solidFill>
                  <a:schemeClr val="hlink"/>
                </a:solidFill>
                <a:hlinkClick r:id="rId3"/>
              </a:rPr>
              <a:t>Github repository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#2019addo-ci-cd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65b9f6e981_0_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Contact</a:t>
            </a:r>
            <a:endParaRPr/>
          </a:p>
        </p:txBody>
      </p:sp>
      <p:pic>
        <p:nvPicPr>
          <p:cNvPr id="209" name="Google Shape;209;g65b9f6e98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675" y="2022300"/>
            <a:ext cx="1736150" cy="8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65b9f6e98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3322" y="2951331"/>
            <a:ext cx="546852" cy="546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65b9f6e98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3277" y="3753591"/>
            <a:ext cx="346943" cy="4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65b9f6e981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57248" y="4458575"/>
            <a:ext cx="459000" cy="4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07bdc0675_0_0"/>
          <p:cNvSpPr txBox="1"/>
          <p:nvPr>
            <p:ph idx="1" type="body"/>
          </p:nvPr>
        </p:nvSpPr>
        <p:spPr>
          <a:xfrm>
            <a:off x="1178425" y="1795799"/>
            <a:ext cx="8275500" cy="3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Developer for 15+ years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Working@Soluto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Fell in love with DevOps late 2015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Working with Kubernetes 3+ years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707bdc0675_0_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A little bit about me...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t/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878330a2_0_5"/>
          <p:cNvSpPr txBox="1"/>
          <p:nvPr>
            <p:ph idx="1" type="body"/>
          </p:nvPr>
        </p:nvSpPr>
        <p:spPr>
          <a:xfrm>
            <a:off x="1178433" y="1795807"/>
            <a:ext cx="82755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New platforms, old problems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Case study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Solving transition pains at scale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Demo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The perks of being DevOps at heart</a:t>
            </a:r>
            <a:endParaRPr/>
          </a:p>
        </p:txBody>
      </p:sp>
      <p:sp>
        <p:nvSpPr>
          <p:cNvPr id="101" name="Google Shape;101;g65878330a2_0_5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Overview: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533400"/>
            <a:ext cx="12192001" cy="91373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7"/>
          <p:cNvSpPr txBox="1"/>
          <p:nvPr/>
        </p:nvSpPr>
        <p:spPr>
          <a:xfrm>
            <a:off x="8309725" y="6644775"/>
            <a:ext cx="319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by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Martin Reisch</a:t>
            </a:r>
            <a:r>
              <a:rPr lang="en-US"/>
              <a:t> on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Unsplash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b9f6e981_1_7"/>
          <p:cNvSpPr txBox="1"/>
          <p:nvPr/>
        </p:nvSpPr>
        <p:spPr>
          <a:xfrm>
            <a:off x="8804325" y="6254800"/>
            <a:ext cx="31980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Photo by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Markus Spiske</a:t>
            </a:r>
            <a:r>
              <a:rPr lang="en-US"/>
              <a:t> on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Unsplash</a:t>
            </a:r>
            <a:endParaRPr/>
          </a:p>
        </p:txBody>
      </p:sp>
      <p:pic>
        <p:nvPicPr>
          <p:cNvPr id="113" name="Google Shape;113;g65b9f6e981_1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295400"/>
            <a:ext cx="12825926" cy="85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5b9f6e981_1_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Platform - expectations vs reality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aphicFrame>
        <p:nvGraphicFramePr>
          <p:cNvPr id="119" name="Google Shape;119;g65b9f6e981_1_0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{3E98FD93-D415-4259-A146-D74D6C172732}</a:tableStyleId>
              </a:tblPr>
              <a:tblGrid>
                <a:gridCol w="3429000"/>
                <a:gridCol w="3429000"/>
                <a:gridCol w="3429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Expectation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Reality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Transition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Smooth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Rocky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Terminology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Consistent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Novel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Users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Happy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Angry mob</a:t>
                      </a:r>
                      <a:endParaRPr sz="28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T="91425" marB="91425" marR="91425" marL="91425">
                    <a:solidFill>
                      <a:srgbClr val="DD7E6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5b04c64f5_1_0"/>
          <p:cNvSpPr txBox="1"/>
          <p:nvPr>
            <p:ph idx="1" type="body"/>
          </p:nvPr>
        </p:nvSpPr>
        <p:spPr>
          <a:xfrm>
            <a:off x="1178423" y="1795800"/>
            <a:ext cx="10669800" cy="38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Early cloud adopters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Production platform became </a:t>
            </a:r>
            <a:r>
              <a:rPr lang="en-US"/>
              <a:t>antiquated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Moving into Docker made kubernetes an obvious choice</a:t>
            </a:r>
            <a:endParaRPr/>
          </a:p>
        </p:txBody>
      </p:sp>
      <p:sp>
        <p:nvSpPr>
          <p:cNvPr id="125" name="Google Shape;125;g65b04c64f5_1_0"/>
          <p:cNvSpPr txBox="1"/>
          <p:nvPr>
            <p:ph type="title"/>
          </p:nvPr>
        </p:nvSpPr>
        <p:spPr>
          <a:xfrm>
            <a:off x="1178425" y="1293956"/>
            <a:ext cx="933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0" lang="en-US" sz="2800">
                <a:latin typeface="Libre Franklin"/>
                <a:ea typeface="Libre Franklin"/>
                <a:cs typeface="Libre Franklin"/>
                <a:sym typeface="Libre Franklin"/>
              </a:rPr>
              <a:t>Platforms@Soluto</a:t>
            </a:r>
            <a:endParaRPr b="0" sz="2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65b04c64f5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95400"/>
            <a:ext cx="12241449" cy="818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65b04c64f5_1_5"/>
          <p:cNvSpPr txBox="1"/>
          <p:nvPr/>
        </p:nvSpPr>
        <p:spPr>
          <a:xfrm>
            <a:off x="6575700" y="6458775"/>
            <a:ext cx="5616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</a:t>
            </a:r>
            <a:r>
              <a:rPr b="1" lang="en-US" sz="1200" u="sng">
                <a:solidFill>
                  <a:schemeClr val="hlink"/>
                </a:solidFill>
                <a:hlinkClick r:id="rId4"/>
              </a:rPr>
              <a:t>If you build it they will come</a:t>
            </a:r>
            <a:r>
              <a:rPr b="1" lang="en-US" sz="1200">
                <a:solidFill>
                  <a:srgbClr val="212124"/>
                </a:solidFill>
              </a:rPr>
              <a:t>” by </a:t>
            </a:r>
            <a:r>
              <a:rPr b="1" lang="en-US" sz="1200" u="sng">
                <a:solidFill>
                  <a:schemeClr val="hlink"/>
                </a:solidFill>
                <a:hlinkClick r:id="rId5"/>
              </a:rPr>
              <a:t>Katie Taylor</a:t>
            </a:r>
            <a:r>
              <a:rPr b="1" lang="en-US" sz="1200">
                <a:solidFill>
                  <a:srgbClr val="212124"/>
                </a:solidFill>
              </a:rPr>
              <a:t> is licensed under </a:t>
            </a:r>
            <a:r>
              <a:rPr b="1" lang="en-US" sz="1200" u="sng">
                <a:solidFill>
                  <a:schemeClr val="hlink"/>
                </a:solidFill>
                <a:hlinkClick r:id="rId6"/>
              </a:rPr>
              <a:t>CC BY 2.0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2019-04-17T18:42:52Z</dcterms:created>
  <dc:creator>Catherine Lavoie</dc:creator>
</cp:coreProperties>
</file>